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notesMasterIdLst>
    <p:notesMasterId r:id="rId25"/>
  </p:notesMasterIdLst>
  <p:sldIdLst>
    <p:sldId id="311" r:id="rId2"/>
    <p:sldId id="292" r:id="rId3"/>
    <p:sldId id="293" r:id="rId4"/>
    <p:sldId id="285" r:id="rId5"/>
    <p:sldId id="294" r:id="rId6"/>
    <p:sldId id="312" r:id="rId7"/>
    <p:sldId id="307" r:id="rId8"/>
    <p:sldId id="314" r:id="rId9"/>
    <p:sldId id="31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10" r:id="rId21"/>
    <p:sldId id="309" r:id="rId22"/>
    <p:sldId id="316" r:id="rId23"/>
    <p:sldId id="308" r:id="rId24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38" autoAdjust="0"/>
    <p:restoredTop sz="99398" autoAdjust="0"/>
  </p:normalViewPr>
  <p:slideViewPr>
    <p:cSldViewPr>
      <p:cViewPr varScale="1">
        <p:scale>
          <a:sx n="89" d="100"/>
          <a:sy n="89" d="100"/>
        </p:scale>
        <p:origin x="-129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0AB8AC-9F21-47BF-B240-E67F62FBBC6F}" type="datetimeFigureOut">
              <a:rPr lang="ru-RU"/>
              <a:pPr>
                <a:defRPr/>
              </a:pPr>
              <a:t>03.06.2025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1B0E5EE-1CAF-4588-BCE4-9F423CB8EE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61062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012A5B-B924-493C-8CCB-F95A4F2472EA}" type="datetimeFigureOut">
              <a:rPr lang="ru-RU" smtClean="0"/>
              <a:pPr>
                <a:defRPr/>
              </a:pPr>
              <a:t>03.06.2025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604DD8-159E-44B4-AE43-20697B7EB8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117B17-2075-4AA3-BF78-50FED759D730}" type="datetimeFigureOut">
              <a:rPr lang="ru-RU" smtClean="0"/>
              <a:pPr>
                <a:defRPr/>
              </a:pPr>
              <a:t>03.06.2025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C809CC-D990-44E2-833F-7C2243389F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3E462-D028-41BA-9457-142C75CE13F9}" type="datetimeFigureOut">
              <a:rPr lang="ru-RU" smtClean="0"/>
              <a:pPr>
                <a:defRPr/>
              </a:pPr>
              <a:t>03.06.2025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8E525-2B06-4284-8456-E06287DB8C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A36AD5-EEF7-4F2E-9DE0-D52F95F9EF32}" type="datetimeFigureOut">
              <a:rPr lang="ru-RU" smtClean="0"/>
              <a:pPr>
                <a:defRPr/>
              </a:pPr>
              <a:t>03.06.2025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ED2AE2-EF38-4364-943C-FB13050CD5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8656D4-975B-4182-B4DA-78A5A876C6D1}" type="datetimeFigureOut">
              <a:rPr lang="ru-RU" smtClean="0"/>
              <a:pPr>
                <a:defRPr/>
              </a:pPr>
              <a:t>03.06.2025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199FE9-810B-45CA-A3B8-FD4E5926A8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40CDFE-E51A-406B-B418-66643E381277}" type="datetimeFigureOut">
              <a:rPr lang="ru-RU" smtClean="0"/>
              <a:pPr>
                <a:defRPr/>
              </a:pPr>
              <a:t>03.06.2025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92FC66-658B-4148-BFD0-A79995853E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F24B5B-035A-47C8-8FFD-FD530159CFF4}" type="datetimeFigureOut">
              <a:rPr lang="ru-RU" smtClean="0"/>
              <a:pPr>
                <a:defRPr/>
              </a:pPr>
              <a:t>03.06.2025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D80B46-E8F0-44D2-A9C1-96D12E4F23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518E11-5ABD-4E56-945F-B52C259683D9}" type="datetimeFigureOut">
              <a:rPr lang="ru-RU" smtClean="0"/>
              <a:pPr>
                <a:defRPr/>
              </a:pPr>
              <a:t>03.06.2025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F110C0-774B-4333-BC1F-22013274E0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1406C4-443A-4B32-A622-532C80575AFE}" type="datetimeFigureOut">
              <a:rPr lang="ru-RU" smtClean="0"/>
              <a:pPr>
                <a:defRPr/>
              </a:pPr>
              <a:t>03.06.2025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F0D134-C0FE-4529-BE4D-D85EDCB65E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37E299-EE16-47DA-A624-CEBD9640C845}" type="datetimeFigureOut">
              <a:rPr lang="ru-RU" smtClean="0"/>
              <a:pPr>
                <a:defRPr/>
              </a:pPr>
              <a:t>03.06.2025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4B183-1970-4679-9078-85B22C2AAD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0A60A2-AAF7-4CF5-AAC3-08F6AAD72FE9}" type="datetimeFigureOut">
              <a:rPr lang="ru-RU" smtClean="0"/>
              <a:pPr>
                <a:defRPr/>
              </a:pPr>
              <a:t>03.06.2025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690532A-0F16-4355-97E4-EC8EF6A03B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718FBF1-98AE-4A8A-847F-D5CA4B2B10AF}" type="datetimeFigureOut">
              <a:rPr lang="ru-RU" smtClean="0"/>
              <a:pPr>
                <a:defRPr/>
              </a:pPr>
              <a:t>03.06.2025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EFD953C-5906-4E24-BA91-BE4F9C0DC4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7858180" cy="24288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 РЕШЕНИЮ СОВЕТА КУРНОСОВСКОГО СЕЛЬСКОГО ПОСЕЛЕНИЯ  БОЛЬШЕРЕЧЕНСКОГО МУНИЦИПАЛЬНОГО РАЙОНА ОМСКОЙ ОБЛАСТИ  «О БЮДЖЕТЕ КУРНОСОВСКОГО СЕЛЬСКОГО ПОСЕЛЕНИЯ НА 2025 ГОД И НА ПЛАНОВЫЙ ПЕРИОД </a:t>
            </a:r>
            <a:br>
              <a:rPr lang="ru-RU" sz="20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2026 И 2027 ГОДОВ»</a:t>
            </a: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pic>
        <p:nvPicPr>
          <p:cNvPr id="1026" name="Picture 2" descr="C:\Users\User\Downloads\04f2505cc9fd66e4746aa319f881858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3429000"/>
            <a:ext cx="8215058" cy="31432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</p:pic>
      <p:pic>
        <p:nvPicPr>
          <p:cNvPr id="5" name="Рисунок 4" descr="0024-036-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58214" y="214290"/>
            <a:ext cx="645782" cy="8572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14678" y="4214818"/>
            <a:ext cx="5143536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 бюджете простыми словами!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591B805-2C01-4A9A-8801-255FA335D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20" y="357166"/>
            <a:ext cx="7929618" cy="144015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БЕЗВОЗМЕЗДНЫХ ПОСТУПЛЕНИЙ В БЮДЖЕТ КУРНОСОВСКОГО СЕЛЬСКОГО ПОСЕЛЕНИЯ НА </a:t>
            </a:r>
            <a:r>
              <a:rPr lang="ru-RU" sz="1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И ПЛАНОВЫЙ ПЕРИОД 2026-2027  ГОДОВ</a:t>
            </a:r>
            <a:endParaRPr lang="ru-RU" sz="1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xmlns="" id="{7ED74BAD-6D13-4911-82AE-432A65BAE906}"/>
              </a:ext>
            </a:extLst>
          </p:cNvPr>
          <p:cNvSpPr/>
          <p:nvPr/>
        </p:nvSpPr>
        <p:spPr>
          <a:xfrm>
            <a:off x="313270" y="1995856"/>
            <a:ext cx="7902068" cy="100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defRPr/>
            </a:pP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ОБЪЕМ БЕЗВОЗМЕЗДНЫХ ПОСТУПЛЕНИЙ </a:t>
            </a: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          </a:t>
            </a:r>
            <a:endParaRPr lang="ru-RU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defRPr/>
            </a:pP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2025- 2 587,17 тыс</a:t>
            </a: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рублей, </a:t>
            </a: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2026 -2 026,19 тыс. рублей и 2027- 2 04,35 тыс. рублей.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43EA8448-73FD-4671-B941-69AEB09FBE6F}"/>
              </a:ext>
            </a:extLst>
          </p:cNvPr>
          <p:cNvSpPr/>
          <p:nvPr/>
        </p:nvSpPr>
        <p:spPr>
          <a:xfrm>
            <a:off x="142843" y="3286124"/>
            <a:ext cx="2428892" cy="15001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defRPr/>
            </a:pP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ДОТАЦИИ :</a:t>
            </a: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defRPr/>
            </a:pP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 2 </a:t>
            </a: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366,87 тыс. рублей</a:t>
            </a: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defRPr/>
            </a:pP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 год -  1 914,61 тыс. рублей и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defRPr/>
            </a:pP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2027 год – 1 924,74 тыс. рублей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9CCE790-503F-4756-B57C-8C455AB04BF3}"/>
              </a:ext>
            </a:extLst>
          </p:cNvPr>
          <p:cNvSpPr/>
          <p:nvPr/>
        </p:nvSpPr>
        <p:spPr>
          <a:xfrm>
            <a:off x="2857488" y="3286124"/>
            <a:ext cx="2714644" cy="18709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defRPr/>
            </a:pP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СУБВЕНЦИИ :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defRPr/>
            </a:pP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101,96 ТЫС. рублей,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defRPr/>
            </a:pP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 год – 111,58 тыс. рублей,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defRPr/>
            </a:pP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2027 год – 115,61 тыс. рублей.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8030652-9A3B-423E-88F9-927E75169597}"/>
              </a:ext>
            </a:extLst>
          </p:cNvPr>
          <p:cNvSpPr/>
          <p:nvPr/>
        </p:nvSpPr>
        <p:spPr>
          <a:xfrm>
            <a:off x="5724129" y="3269328"/>
            <a:ext cx="2491209" cy="14455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defRPr/>
            </a:pP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ИНЫЕ МЕЖБЮДЖЕТНЫЕ ТРАНСФЕРТЫ </a:t>
            </a: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                      </a:t>
            </a: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 -118,35 тыс. рублей.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B381D940-5AC4-47C2-87F1-AE5C8CBE5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5072074"/>
            <a:ext cx="1646063" cy="1700931"/>
          </a:xfrm>
          <a:prstGeom prst="rect">
            <a:avLst/>
          </a:prstGeom>
        </p:spPr>
      </p:pic>
      <p:pic>
        <p:nvPicPr>
          <p:cNvPr id="10" name="Рисунок 9" descr="0024-036-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6776" y="214290"/>
            <a:ext cx="645782" cy="85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0507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49BFC0CE-54DB-4EBD-BC19-79BC6F2971C8}"/>
              </a:ext>
            </a:extLst>
          </p:cNvPr>
          <p:cNvSpPr/>
          <p:nvPr/>
        </p:nvSpPr>
        <p:spPr>
          <a:xfrm>
            <a:off x="395536" y="141251"/>
            <a:ext cx="7488832" cy="108108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РАСХОДОВ БЮДЖЕТА КУРНОСОВСКОГО СЕЛЬСКОГО </a:t>
            </a: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на 2025 и на плановый период 2026 и 2027 годов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ятиугольник 3">
            <a:extLst>
              <a:ext uri="{FF2B5EF4-FFF2-40B4-BE49-F238E27FC236}">
                <a16:creationId xmlns:a16="http://schemas.microsoft.com/office/drawing/2014/main" xmlns="" id="{EBFB13C1-8543-4BA0-9ED5-E1F07874F704}"/>
              </a:ext>
            </a:extLst>
          </p:cNvPr>
          <p:cNvSpPr/>
          <p:nvPr/>
        </p:nvSpPr>
        <p:spPr>
          <a:xfrm>
            <a:off x="214282" y="1495407"/>
            <a:ext cx="2571768" cy="868039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бщегосударственные расходы: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 - 3 061,90 тыс. рублей.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 год -2 713,97 тыс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2027 год – 2 643,38 тыс. рублей.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ятиугольник 4">
            <a:extLst>
              <a:ext uri="{FF2B5EF4-FFF2-40B4-BE49-F238E27FC236}">
                <a16:creationId xmlns:a16="http://schemas.microsoft.com/office/drawing/2014/main" xmlns="" id="{4F477DCC-CABA-4E78-B314-B9F53A5073EA}"/>
              </a:ext>
            </a:extLst>
          </p:cNvPr>
          <p:cNvSpPr/>
          <p:nvPr/>
        </p:nvSpPr>
        <p:spPr>
          <a:xfrm>
            <a:off x="214281" y="2571744"/>
            <a:ext cx="2571769" cy="857256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оборона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 - 101,96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 год </a:t>
            </a:r>
            <a:r>
              <a:rPr lang="ru-RU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- 111,58 тыс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2027 год – </a:t>
            </a:r>
            <a:r>
              <a:rPr lang="ru-RU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115,61 тыс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рублей.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ятиугольник 5">
            <a:extLst>
              <a:ext uri="{FF2B5EF4-FFF2-40B4-BE49-F238E27FC236}">
                <a16:creationId xmlns:a16="http://schemas.microsoft.com/office/drawing/2014/main" xmlns="" id="{057750E8-E255-4084-BADA-F9FF26E5E82B}"/>
              </a:ext>
            </a:extLst>
          </p:cNvPr>
          <p:cNvSpPr/>
          <p:nvPr/>
        </p:nvSpPr>
        <p:spPr>
          <a:xfrm>
            <a:off x="214282" y="3573016"/>
            <a:ext cx="2571767" cy="784678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безопасность и правоохранительная деятельность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 -    293,56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ятиугольник 6">
            <a:extLst>
              <a:ext uri="{FF2B5EF4-FFF2-40B4-BE49-F238E27FC236}">
                <a16:creationId xmlns:a16="http://schemas.microsoft.com/office/drawing/2014/main" xmlns="" id="{25E79969-09E0-427A-9F2C-25ADC455B510}"/>
              </a:ext>
            </a:extLst>
          </p:cNvPr>
          <p:cNvSpPr/>
          <p:nvPr/>
        </p:nvSpPr>
        <p:spPr>
          <a:xfrm>
            <a:off x="214282" y="4560293"/>
            <a:ext cx="2571767" cy="956939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экономика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  -  810,54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 год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570,00 тыс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2027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728,30 тыс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ятиугольник 7">
            <a:extLst>
              <a:ext uri="{FF2B5EF4-FFF2-40B4-BE49-F238E27FC236}">
                <a16:creationId xmlns:a16="http://schemas.microsoft.com/office/drawing/2014/main" xmlns="" id="{24591F68-0132-4178-984E-84411BE16200}"/>
              </a:ext>
            </a:extLst>
          </p:cNvPr>
          <p:cNvSpPr/>
          <p:nvPr/>
        </p:nvSpPr>
        <p:spPr>
          <a:xfrm>
            <a:off x="214282" y="5715016"/>
            <a:ext cx="2485511" cy="703484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Жилищно-коммунальное хозяйство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 – 118,35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рублей.</a:t>
            </a:r>
          </a:p>
        </p:txBody>
      </p:sp>
      <p:sp>
        <p:nvSpPr>
          <p:cNvPr id="10" name="Двойная стрелка влево/вправо 8">
            <a:extLst>
              <a:ext uri="{FF2B5EF4-FFF2-40B4-BE49-F238E27FC236}">
                <a16:creationId xmlns:a16="http://schemas.microsoft.com/office/drawing/2014/main" xmlns="" id="{E0F229A9-6B53-48C4-9E82-568562D0120A}"/>
              </a:ext>
            </a:extLst>
          </p:cNvPr>
          <p:cNvSpPr/>
          <p:nvPr/>
        </p:nvSpPr>
        <p:spPr>
          <a:xfrm>
            <a:off x="3143240" y="2214554"/>
            <a:ext cx="2786082" cy="1857388"/>
          </a:xfrm>
          <a:prstGeom prst="leftRightArrow">
            <a:avLst>
              <a:gd name="adj1" fmla="val 66820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 - 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4821,06 тыс. рублей</a:t>
            </a:r>
            <a:r>
              <a:rPr lang="ru-RU" sz="1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 год </a:t>
            </a:r>
            <a:r>
              <a:rPr lang="ru-RU" sz="1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-3 395,55тыс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2027 год – </a:t>
            </a:r>
            <a:r>
              <a:rPr lang="ru-RU" sz="1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3 487,29 тыс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рублей.    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трелка влево 10">
            <a:extLst>
              <a:ext uri="{FF2B5EF4-FFF2-40B4-BE49-F238E27FC236}">
                <a16:creationId xmlns:a16="http://schemas.microsoft.com/office/drawing/2014/main" xmlns="" id="{E93317C2-582B-44D7-8B27-261F35D97DEB}"/>
              </a:ext>
            </a:extLst>
          </p:cNvPr>
          <p:cNvSpPr/>
          <p:nvPr/>
        </p:nvSpPr>
        <p:spPr>
          <a:xfrm>
            <a:off x="6215074" y="3571876"/>
            <a:ext cx="2214578" cy="739623"/>
          </a:xfrm>
          <a:prstGeom prst="leftArrow">
            <a:avLst>
              <a:gd name="adj1" fmla="val 97170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Культура, кинематография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 - 118,30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рублей.</a:t>
            </a:r>
          </a:p>
        </p:txBody>
      </p:sp>
      <p:sp>
        <p:nvSpPr>
          <p:cNvPr id="13" name="Стрелка влево 11">
            <a:extLst>
              <a:ext uri="{FF2B5EF4-FFF2-40B4-BE49-F238E27FC236}">
                <a16:creationId xmlns:a16="http://schemas.microsoft.com/office/drawing/2014/main" xmlns="" id="{0755A85B-AC93-4337-BF92-B4C8394814B8}"/>
              </a:ext>
            </a:extLst>
          </p:cNvPr>
          <p:cNvSpPr/>
          <p:nvPr/>
        </p:nvSpPr>
        <p:spPr>
          <a:xfrm>
            <a:off x="6143636" y="4643446"/>
            <a:ext cx="2286016" cy="792088"/>
          </a:xfrm>
          <a:prstGeom prst="leftArrow">
            <a:avLst>
              <a:gd name="adj1" fmla="val 97170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политика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 - 189,23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рублей.</a:t>
            </a:r>
          </a:p>
        </p:txBody>
      </p:sp>
      <p:sp>
        <p:nvSpPr>
          <p:cNvPr id="14" name="Стрелка влево 12">
            <a:extLst>
              <a:ext uri="{FF2B5EF4-FFF2-40B4-BE49-F238E27FC236}">
                <a16:creationId xmlns:a16="http://schemas.microsoft.com/office/drawing/2014/main" xmlns="" id="{A5F3CC2E-4FBC-45F9-8DCF-34ED29E41205}"/>
              </a:ext>
            </a:extLst>
          </p:cNvPr>
          <p:cNvSpPr/>
          <p:nvPr/>
        </p:nvSpPr>
        <p:spPr>
          <a:xfrm>
            <a:off x="6072198" y="5643578"/>
            <a:ext cx="2357454" cy="798714"/>
          </a:xfrm>
          <a:prstGeom prst="leftArrow">
            <a:avLst>
              <a:gd name="adj1" fmla="val 100000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 и спорт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8,15 тыс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рублей.</a:t>
            </a:r>
          </a:p>
        </p:txBody>
      </p:sp>
      <p:pic>
        <p:nvPicPr>
          <p:cNvPr id="15" name="Рисунок 14" descr="0024-036-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58214" y="214290"/>
            <a:ext cx="645782" cy="857232"/>
          </a:xfrm>
          <a:prstGeom prst="rect">
            <a:avLst/>
          </a:prstGeom>
        </p:spPr>
      </p:pic>
      <p:sp>
        <p:nvSpPr>
          <p:cNvPr id="18" name="Пятиугольник 17"/>
          <p:cNvSpPr/>
          <p:nvPr/>
        </p:nvSpPr>
        <p:spPr>
          <a:xfrm flipH="1">
            <a:off x="6286510" y="2852270"/>
            <a:ext cx="2143139" cy="576730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71,07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рублей.</a:t>
            </a:r>
          </a:p>
        </p:txBody>
      </p:sp>
      <p:sp>
        <p:nvSpPr>
          <p:cNvPr id="17" name="Стрелка влево 10">
            <a:extLst>
              <a:ext uri="{FF2B5EF4-FFF2-40B4-BE49-F238E27FC236}">
                <a16:creationId xmlns:a16="http://schemas.microsoft.com/office/drawing/2014/main" xmlns="" id="{E93317C2-582B-44D7-8B27-261F35D97DEB}"/>
              </a:ext>
            </a:extLst>
          </p:cNvPr>
          <p:cNvSpPr/>
          <p:nvPr/>
        </p:nvSpPr>
        <p:spPr>
          <a:xfrm>
            <a:off x="6215074" y="1785926"/>
            <a:ext cx="2241772" cy="785818"/>
          </a:xfrm>
          <a:prstGeom prst="leftArrow">
            <a:avLst>
              <a:gd name="adj1" fmla="val 97170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Благоустройство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2025 год - 48,0 тыс. рублей.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057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81DDA789-ADB9-4F5B-9C73-A1515C12B8BF}"/>
              </a:ext>
            </a:extLst>
          </p:cNvPr>
          <p:cNvSpPr/>
          <p:nvPr/>
        </p:nvSpPr>
        <p:spPr>
          <a:xfrm>
            <a:off x="428596" y="142852"/>
            <a:ext cx="7559724" cy="143986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БЮДЖЕТ КУРНОСОВСКОГО СЕЛЬСКОГО ПОСЕЛЕНИЯ НА </a:t>
            </a:r>
            <a:r>
              <a:rPr lang="ru-RU" sz="16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2025  ГОД И НА  ПЛАНОВЫЙ ПЕРИОД 2026 И 2027  ГОДОВ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СФОРМИРОВАН В РАМКАХ МУНИЦИПАЛЬНОЙ ПРОГРАММЫ:</a:t>
            </a:r>
            <a:endParaRPr lang="ru-RU" sz="1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xmlns="" id="{6DCB849A-C548-4F97-9B53-7D7B56984416}"/>
              </a:ext>
            </a:extLst>
          </p:cNvPr>
          <p:cNvSpPr/>
          <p:nvPr/>
        </p:nvSpPr>
        <p:spPr>
          <a:xfrm>
            <a:off x="500035" y="1844674"/>
            <a:ext cx="7528349" cy="237014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Развитие социально-экономического потенциала Курносовского сельского поселения Большереченского муниципального района Омской области</a:t>
            </a:r>
          </a:p>
        </p:txBody>
      </p:sp>
      <p:sp>
        <p:nvSpPr>
          <p:cNvPr id="6" name="Стрелка вниз 7">
            <a:extLst>
              <a:ext uri="{FF2B5EF4-FFF2-40B4-BE49-F238E27FC236}">
                <a16:creationId xmlns:a16="http://schemas.microsoft.com/office/drawing/2014/main" xmlns="" id="{0A2FF6C9-950D-406F-912E-0CFF580D31E8}"/>
              </a:ext>
            </a:extLst>
          </p:cNvPr>
          <p:cNvSpPr/>
          <p:nvPr/>
        </p:nvSpPr>
        <p:spPr>
          <a:xfrm rot="2352654">
            <a:off x="1763399" y="4459686"/>
            <a:ext cx="484187" cy="59690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низ 8">
            <a:extLst>
              <a:ext uri="{FF2B5EF4-FFF2-40B4-BE49-F238E27FC236}">
                <a16:creationId xmlns:a16="http://schemas.microsoft.com/office/drawing/2014/main" xmlns="" id="{3E83F5E1-BEB5-429E-804C-65494C015EC8}"/>
              </a:ext>
            </a:extLst>
          </p:cNvPr>
          <p:cNvSpPr/>
          <p:nvPr/>
        </p:nvSpPr>
        <p:spPr>
          <a:xfrm rot="18929691">
            <a:off x="6583979" y="4457944"/>
            <a:ext cx="484187" cy="59690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кругленный прямоугольник 6">
            <a:extLst>
              <a:ext uri="{FF2B5EF4-FFF2-40B4-BE49-F238E27FC236}">
                <a16:creationId xmlns:a16="http://schemas.microsoft.com/office/drawing/2014/main" xmlns="" id="{60B0C8DC-397D-4E6A-8D72-E804326A4F94}"/>
              </a:ext>
            </a:extLst>
          </p:cNvPr>
          <p:cNvSpPr/>
          <p:nvPr/>
        </p:nvSpPr>
        <p:spPr>
          <a:xfrm>
            <a:off x="785786" y="5214950"/>
            <a:ext cx="6715172" cy="12588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/>
                </a:solidFill>
              </a:rPr>
              <a:t>ПРОГРАМННЫЕ НАПРАВЛЕНИЯ ДЕЯТЕЛЬНОСТИ</a:t>
            </a:r>
          </a:p>
        </p:txBody>
      </p:sp>
      <p:pic>
        <p:nvPicPr>
          <p:cNvPr id="8" name="Рисунок 7" descr="0024-036-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98219" y="0"/>
            <a:ext cx="645782" cy="85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201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232B59F9-03BE-4BAE-82DB-F0654F8F97F6}"/>
              </a:ext>
            </a:extLst>
          </p:cNvPr>
          <p:cNvSpPr/>
          <p:nvPr/>
        </p:nvSpPr>
        <p:spPr>
          <a:xfrm>
            <a:off x="1000100" y="0"/>
            <a:ext cx="6880278" cy="95093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НА 2025 ГОД И НА ПЛАНОВЫЙ ПЕРИОД 2026 И 2027 ГОДОВ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РАЗДЕЛУ НАЦИОНАЛЬНАЯ ОБОРОНА</a:t>
            </a:r>
            <a:endParaRPr lang="ru-RU" sz="1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3">
            <a:extLst>
              <a:ext uri="{FF2B5EF4-FFF2-40B4-BE49-F238E27FC236}">
                <a16:creationId xmlns:a16="http://schemas.microsoft.com/office/drawing/2014/main" xmlns="" id="{5403AC6A-E2F3-4D3F-B347-2A2B6F1D375E}"/>
              </a:ext>
            </a:extLst>
          </p:cNvPr>
          <p:cNvSpPr/>
          <p:nvPr/>
        </p:nvSpPr>
        <p:spPr>
          <a:xfrm>
            <a:off x="142844" y="1357298"/>
            <a:ext cx="3714776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«Обеспечение безопасности жизнедеятельности населения на территории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Курносовского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сельского поселения»</a:t>
            </a:r>
          </a:p>
        </p:txBody>
      </p:sp>
      <p:sp>
        <p:nvSpPr>
          <p:cNvPr id="7" name="Стрелка вниз 4">
            <a:extLst>
              <a:ext uri="{FF2B5EF4-FFF2-40B4-BE49-F238E27FC236}">
                <a16:creationId xmlns:a16="http://schemas.microsoft.com/office/drawing/2014/main" xmlns="" id="{3C2960B5-D151-4029-9A72-3CE79DFBE73E}"/>
              </a:ext>
            </a:extLst>
          </p:cNvPr>
          <p:cNvSpPr/>
          <p:nvPr/>
        </p:nvSpPr>
        <p:spPr>
          <a:xfrm>
            <a:off x="1643042" y="3000372"/>
            <a:ext cx="408678" cy="857256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5">
            <a:extLst>
              <a:ext uri="{FF2B5EF4-FFF2-40B4-BE49-F238E27FC236}">
                <a16:creationId xmlns:a16="http://schemas.microsoft.com/office/drawing/2014/main" xmlns="" id="{AFC302F2-70E5-4388-AFA1-60956970E98A}"/>
              </a:ext>
            </a:extLst>
          </p:cNvPr>
          <p:cNvSpPr/>
          <p:nvPr/>
        </p:nvSpPr>
        <p:spPr>
          <a:xfrm>
            <a:off x="134119" y="3910752"/>
            <a:ext cx="2997721" cy="25425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государственных полномочий по первичному воинскому учету на территориях, где отсутствуют военные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комиссиаиаты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 -101,96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рублей.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2026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- 111,58 тыс. рублей.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2027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115,61 тыс. рублей.    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ownloads\1666184915_7-mykaleidoscope-ru-p-den-zashchitnika-otechestva-soldati-pinter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910753"/>
            <a:ext cx="3794764" cy="2947248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2051" name="Picture 3" descr="C:\Users\User\Downloads\dnr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428736"/>
            <a:ext cx="3531378" cy="228601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9" name="Рисунок 8" descr="0024-036-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58214" y="214290"/>
            <a:ext cx="645782" cy="85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173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66345C17-D19B-4609-A824-7AA99BFFE6AA}"/>
              </a:ext>
            </a:extLst>
          </p:cNvPr>
          <p:cNvSpPr/>
          <p:nvPr/>
        </p:nvSpPr>
        <p:spPr>
          <a:xfrm>
            <a:off x="251520" y="171139"/>
            <a:ext cx="7632848" cy="103601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НА 2025ГОД И НА ПЛАНОВЫЙ ПЕРИОД 2026 И 2027 ГОДОВ - НАЦИОНАЛЬНАЯ  БЕЗОПАСНОСТЬ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ПРАВООХРАНИТЕЛЬНАЯ ДЕЯТЕЛЬНОСТЬ</a:t>
            </a:r>
            <a:endParaRPr lang="ru-RU" sz="1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5">
            <a:extLst>
              <a:ext uri="{FF2B5EF4-FFF2-40B4-BE49-F238E27FC236}">
                <a16:creationId xmlns:a16="http://schemas.microsoft.com/office/drawing/2014/main" xmlns="" id="{9C90B02A-0EF2-415B-8179-1EF447AB143A}"/>
              </a:ext>
            </a:extLst>
          </p:cNvPr>
          <p:cNvSpPr/>
          <p:nvPr/>
        </p:nvSpPr>
        <p:spPr>
          <a:xfrm>
            <a:off x="931985" y="1382631"/>
            <a:ext cx="4824536" cy="94614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 «Обеспечение безопасности жизнедеятельности на территории Курносовского сельского поселения» 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6">
            <a:extLst>
              <a:ext uri="{FF2B5EF4-FFF2-40B4-BE49-F238E27FC236}">
                <a16:creationId xmlns:a16="http://schemas.microsoft.com/office/drawing/2014/main" xmlns="" id="{A5D3EE31-E0C8-4C36-BC8E-589BFD842389}"/>
              </a:ext>
            </a:extLst>
          </p:cNvPr>
          <p:cNvSpPr/>
          <p:nvPr/>
        </p:nvSpPr>
        <p:spPr>
          <a:xfrm>
            <a:off x="893889" y="2420888"/>
            <a:ext cx="2505075" cy="11521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пожарной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–  2025 год - 293,56 тыс. рублей.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008.jpg">
            <a:extLst>
              <a:ext uri="{FF2B5EF4-FFF2-40B4-BE49-F238E27FC236}">
                <a16:creationId xmlns:a16="http://schemas.microsoft.com/office/drawing/2014/main" xmlns="" id="{159B507C-4F1E-47DA-8205-27E05AD37A4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2643182"/>
            <a:ext cx="4485020" cy="367240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</p:pic>
      <p:pic>
        <p:nvPicPr>
          <p:cNvPr id="9" name="Рисунок 8" descr="пожарные.jpg">
            <a:extLst>
              <a:ext uri="{FF2B5EF4-FFF2-40B4-BE49-F238E27FC236}">
                <a16:creationId xmlns:a16="http://schemas.microsoft.com/office/drawing/2014/main" xmlns="" id="{12FC4F92-709F-4817-B233-A650DA7E8AA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1" y="3733483"/>
            <a:ext cx="3349954" cy="2503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0024-036-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86776" y="214290"/>
            <a:ext cx="645782" cy="85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275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26164DDB-9124-4AE7-B54D-3F9D2A13599B}"/>
              </a:ext>
            </a:extLst>
          </p:cNvPr>
          <p:cNvSpPr/>
          <p:nvPr/>
        </p:nvSpPr>
        <p:spPr>
          <a:xfrm>
            <a:off x="323528" y="91694"/>
            <a:ext cx="7632700" cy="100965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НА 2025 ГОД И НА ПЛАНОВЫЙ ПЕРИОД 2026 И 2027 ГОДОВ.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РАЗДЕЛУ НАЦИОНАЛЬНАЯ ЭКОНОМИКА</a:t>
            </a:r>
            <a:endParaRPr lang="ru-RU" sz="1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User\Downloads\IMG-20220928-WA0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149080"/>
            <a:ext cx="3168352" cy="2952328"/>
          </a:xfrm>
          <a:prstGeom prst="rect">
            <a:avLst/>
          </a:prstGeom>
          <a:noFill/>
        </p:spPr>
      </p:pic>
      <p:pic>
        <p:nvPicPr>
          <p:cNvPr id="3075" name="Picture 3" descr="C:\Users\User\Downloads\IMG-20220928-WA00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068960"/>
            <a:ext cx="2778102" cy="3789040"/>
          </a:xfrm>
          <a:prstGeom prst="rect">
            <a:avLst/>
          </a:prstGeom>
          <a:noFill/>
        </p:spPr>
      </p:pic>
      <p:pic>
        <p:nvPicPr>
          <p:cNvPr id="11" name="Рисунок 10" descr="0024-036-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86776" y="0"/>
            <a:ext cx="645782" cy="857232"/>
          </a:xfrm>
          <a:prstGeom prst="rect">
            <a:avLst/>
          </a:prstGeom>
        </p:spPr>
      </p:pic>
      <p:sp>
        <p:nvSpPr>
          <p:cNvPr id="6" name="Скругленный прямоугольник 6">
            <a:extLst>
              <a:ext uri="{FF2B5EF4-FFF2-40B4-BE49-F238E27FC236}">
                <a16:creationId xmlns:a16="http://schemas.microsoft.com/office/drawing/2014/main" xmlns="" id="{1A386956-A02A-410A-9D82-718860A24E3A}"/>
              </a:ext>
            </a:extLst>
          </p:cNvPr>
          <p:cNvSpPr/>
          <p:nvPr/>
        </p:nvSpPr>
        <p:spPr>
          <a:xfrm>
            <a:off x="683568" y="2060848"/>
            <a:ext cx="6120680" cy="134475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автомобильных дорог общего пользования и искусственных дорожных сооружений на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них 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  - 810,54 тыс. рублей.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2026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-    570,00 тыс. рублей.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2027 год – 728,30 тыс. рублей.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7564" y="1145293"/>
            <a:ext cx="5832648" cy="6995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«Повышение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дорожного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269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BB8C33C9-DE5D-4AB8-97E5-0491575BCD30}"/>
              </a:ext>
            </a:extLst>
          </p:cNvPr>
          <p:cNvSpPr/>
          <p:nvPr/>
        </p:nvSpPr>
        <p:spPr>
          <a:xfrm>
            <a:off x="520040" y="74306"/>
            <a:ext cx="7396268" cy="116997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НА </a:t>
            </a:r>
            <a:r>
              <a:rPr lang="ru-RU" sz="16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2025  ГОД И НА ПЛАНОВЫЙ ПЕРИОД 2025 И 2026 ГОДОВ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РАЗДЕЛУ :  ЖИЛИЩНО-КОММУНАЛЬНОЕ ХОЗЯЙСТВО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6">
            <a:extLst>
              <a:ext uri="{FF2B5EF4-FFF2-40B4-BE49-F238E27FC236}">
                <a16:creationId xmlns:a16="http://schemas.microsoft.com/office/drawing/2014/main" xmlns="" id="{E1B0C92C-EBE2-456C-932A-7E754436BAB9}"/>
              </a:ext>
            </a:extLst>
          </p:cNvPr>
          <p:cNvSpPr/>
          <p:nvPr/>
        </p:nvSpPr>
        <p:spPr>
          <a:xfrm>
            <a:off x="323528" y="1561924"/>
            <a:ext cx="2376264" cy="71431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Подпрогамма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«Благоустройство территорий Курносовского сельского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поселения»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1A3A20D0-B2F7-4D38-8E6D-B739D3634BBA}"/>
              </a:ext>
            </a:extLst>
          </p:cNvPr>
          <p:cNvSpPr/>
          <p:nvPr/>
        </p:nvSpPr>
        <p:spPr>
          <a:xfrm>
            <a:off x="146621" y="2724969"/>
            <a:ext cx="4713412" cy="18520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БЛАГОУСТРОЙСТВО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ТЕРРИТОРИЙ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2025 год - 48,0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именно 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Содержание детской площадки.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-Участие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организации деятельности по накоплению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ТКО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-Содержание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уход за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кладбищами.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-Текущее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содержание и обслуживание наружных сетей уличного освещения территории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поселения.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-Уборка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территории от сорной растительности и карантинных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-Обработка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территории поселения от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клещей.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4BE1E6AD-BB51-4C82-9AD8-EBDC1ED49398}"/>
              </a:ext>
            </a:extLst>
          </p:cNvPr>
          <p:cNvSpPr/>
          <p:nvPr/>
        </p:nvSpPr>
        <p:spPr>
          <a:xfrm>
            <a:off x="5148064" y="2746552"/>
            <a:ext cx="2808311" cy="19785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КОММУНАЛЬНОЕ ХОЗЯЙСТВО на 2025 год - 118,8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 в том числе: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водопроводных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водоснабжения населения в границах Курносовского сельского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User\Desktop\Работа\Мои рисунки\администрация поселения\DSCN14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649649"/>
            <a:ext cx="2880320" cy="1875696"/>
          </a:xfrm>
          <a:prstGeom prst="rect">
            <a:avLst/>
          </a:prstGeom>
          <a:noFill/>
        </p:spPr>
      </p:pic>
      <p:pic>
        <p:nvPicPr>
          <p:cNvPr id="4099" name="Picture 3" descr="C:\Users\User\Desktop\ОТБОРЫ\Иннициативное бюджетирование\2023\Фото\WhatsApp Image 2023-10-09 at 16.22.3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714884"/>
            <a:ext cx="2357454" cy="2032288"/>
          </a:xfrm>
          <a:prstGeom prst="rect">
            <a:avLst/>
          </a:prstGeom>
          <a:noFill/>
        </p:spPr>
      </p:pic>
      <p:pic>
        <p:nvPicPr>
          <p:cNvPr id="15" name="Рисунок 14" descr="0024-036-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98218" y="214290"/>
            <a:ext cx="645782" cy="857232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4644008" y="1653400"/>
            <a:ext cx="3312368" cy="6269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Подпрогамма «Развитие жилищно-коммунального комплекса»</a:t>
            </a:r>
          </a:p>
        </p:txBody>
      </p:sp>
      <p:sp>
        <p:nvSpPr>
          <p:cNvPr id="16" name="Стрелка вниз 15"/>
          <p:cNvSpPr/>
          <p:nvPr/>
        </p:nvSpPr>
        <p:spPr>
          <a:xfrm>
            <a:off x="6372200" y="2420888"/>
            <a:ext cx="484632" cy="3256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1547664" y="1124744"/>
            <a:ext cx="261743" cy="3456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516216" y="1124744"/>
            <a:ext cx="484632" cy="3456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2339752" y="2348882"/>
            <a:ext cx="484632" cy="3976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502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EF35B6C0-5AEA-42E1-B326-B86BE11AC211}"/>
              </a:ext>
            </a:extLst>
          </p:cNvPr>
          <p:cNvSpPr/>
          <p:nvPr/>
        </p:nvSpPr>
        <p:spPr>
          <a:xfrm>
            <a:off x="785786" y="142852"/>
            <a:ext cx="7098582" cy="9366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НА 2025  ГОД И НА ПЛАНОВЫЙ ПЕРИОД 2026 И 2027 ГОДОВ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 РАЗДЕЛУ ОБРАЗОВАНИЕ</a:t>
            </a:r>
            <a:endParaRPr lang="ru-RU" sz="16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5">
            <a:extLst>
              <a:ext uri="{FF2B5EF4-FFF2-40B4-BE49-F238E27FC236}">
                <a16:creationId xmlns:a16="http://schemas.microsoft.com/office/drawing/2014/main" xmlns="" id="{87AA0261-7296-4E2F-B68A-F8BB3291CDA4}"/>
              </a:ext>
            </a:extLst>
          </p:cNvPr>
          <p:cNvSpPr/>
          <p:nvPr/>
        </p:nvSpPr>
        <p:spPr>
          <a:xfrm>
            <a:off x="395536" y="1214549"/>
            <a:ext cx="7632848" cy="7022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 «Развитие физической культуры и спорта на территории Курносовского сельского поселения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A9560C2D-6F77-4656-B2CE-136320310E3D}"/>
              </a:ext>
            </a:extLst>
          </p:cNvPr>
          <p:cNvSpPr/>
          <p:nvPr/>
        </p:nvSpPr>
        <p:spPr>
          <a:xfrm>
            <a:off x="395536" y="2132856"/>
            <a:ext cx="5688632" cy="11612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осуществление мероприятий по работе с детьми 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молодежью на 2025 год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71,07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User\Downloads\11bfcb52-96fd-4bf4-bbce-ab13b775af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929066"/>
            <a:ext cx="1524377" cy="2714644"/>
          </a:xfrm>
          <a:prstGeom prst="rect">
            <a:avLst/>
          </a:prstGeom>
          <a:noFill/>
        </p:spPr>
      </p:pic>
      <p:pic>
        <p:nvPicPr>
          <p:cNvPr id="5123" name="Picture 3" descr="C:\Users\User\Downloads\VWauPWtuvT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789040"/>
            <a:ext cx="3579802" cy="2160240"/>
          </a:xfrm>
          <a:prstGeom prst="rect">
            <a:avLst/>
          </a:prstGeom>
          <a:noFill/>
        </p:spPr>
      </p:pic>
      <p:pic>
        <p:nvPicPr>
          <p:cNvPr id="5124" name="Picture 4" descr="C:\Users\User\Downloads\KBsoa-hy_i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88372">
            <a:off x="5427715" y="3672022"/>
            <a:ext cx="3860768" cy="2166856"/>
          </a:xfrm>
          <a:prstGeom prst="rect">
            <a:avLst/>
          </a:prstGeom>
          <a:noFill/>
        </p:spPr>
      </p:pic>
      <p:pic>
        <p:nvPicPr>
          <p:cNvPr id="8" name="Рисунок 7" descr="0024-036-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86776" y="142852"/>
            <a:ext cx="645782" cy="85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701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E9C5AD24-11D1-414C-8E3D-A50E5DC24D89}"/>
              </a:ext>
            </a:extLst>
          </p:cNvPr>
          <p:cNvSpPr/>
          <p:nvPr/>
        </p:nvSpPr>
        <p:spPr>
          <a:xfrm>
            <a:off x="285720" y="142852"/>
            <a:ext cx="6839644" cy="94615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РАСХОДЫ БЮДЖЕТА НА 2025 ГОД </a:t>
            </a:r>
            <a:r>
              <a:rPr lang="ru-RU" sz="1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 НА ПЛАНОВЫЙ ПЕРИОД 2026 И 2027  ГОДОВ 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РАЗДЕЛУ КУЛЬТУРА И КИНЕМАТОГРАФИЯ</a:t>
            </a:r>
            <a:endParaRPr 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xmlns="" id="{F82BFCDC-F93C-49C4-9E1D-3858C5303945}"/>
              </a:ext>
            </a:extLst>
          </p:cNvPr>
          <p:cNvSpPr/>
          <p:nvPr/>
        </p:nvSpPr>
        <p:spPr>
          <a:xfrm>
            <a:off x="252363" y="1196185"/>
            <a:ext cx="7271965" cy="5818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 «Развитие культуры на территории Курносовского сельского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67DE0D33-46E9-4F53-992A-71CE4B85A9AF}"/>
              </a:ext>
            </a:extLst>
          </p:cNvPr>
          <p:cNvSpPr/>
          <p:nvPr/>
        </p:nvSpPr>
        <p:spPr>
          <a:xfrm>
            <a:off x="107949" y="1777997"/>
            <a:ext cx="4968107" cy="15121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культуры Курносовского сельского поселения 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Большереченского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Омской области </a:t>
            </a:r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2025 год – 118,30 тыс. рублей в том числе: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традиционных праздничных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митинга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Приобретение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костюмов, колонок, оформление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сцены.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User\Desktop\Работа\Мои рисунки\КУРНОСОВО 2021\Спорт. праздник 2021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0073" y="2492896"/>
            <a:ext cx="3138142" cy="1728192"/>
          </a:xfrm>
          <a:prstGeom prst="rect">
            <a:avLst/>
          </a:prstGeom>
          <a:noFill/>
        </p:spPr>
      </p:pic>
      <p:pic>
        <p:nvPicPr>
          <p:cNvPr id="6149" name="Picture 5" descr="C:\Users\User\Desktop\Работа\Мои рисунки\Праздник 2022\IMG_6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4005064"/>
            <a:ext cx="3428988" cy="2710060"/>
          </a:xfrm>
          <a:prstGeom prst="rect">
            <a:avLst/>
          </a:prstGeom>
          <a:noFill/>
        </p:spPr>
      </p:pic>
      <p:pic>
        <p:nvPicPr>
          <p:cNvPr id="15" name="Picture 2" descr="C:\Users\User\Desktop\Отчет главы 2018\Фото к отчету\фото 9мая\IMG-20180510-WA000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57628"/>
            <a:ext cx="2542043" cy="2235668"/>
          </a:xfrm>
          <a:prstGeom prst="rect">
            <a:avLst/>
          </a:prstGeom>
          <a:noFill/>
        </p:spPr>
      </p:pic>
      <p:pic>
        <p:nvPicPr>
          <p:cNvPr id="10" name="Рисунок 9" descr="0024-036-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58214" y="214290"/>
            <a:ext cx="645782" cy="85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560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4BC0B000-5C3A-40F0-B929-30D30E072400}"/>
              </a:ext>
            </a:extLst>
          </p:cNvPr>
          <p:cNvSpPr/>
          <p:nvPr/>
        </p:nvSpPr>
        <p:spPr>
          <a:xfrm>
            <a:off x="179512" y="187859"/>
            <a:ext cx="7920037" cy="108108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КУРНОСОВСКОГО СЕЛЬСКОГО </a:t>
            </a:r>
            <a:r>
              <a:rPr lang="ru-RU" sz="20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 ФУНКЦИОНИРУЕТ:</a:t>
            </a:r>
          </a:p>
        </p:txBody>
      </p:sp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xmlns="" id="{C0394C48-77D2-43B5-878B-D10247137E68}"/>
              </a:ext>
            </a:extLst>
          </p:cNvPr>
          <p:cNvSpPr/>
          <p:nvPr/>
        </p:nvSpPr>
        <p:spPr>
          <a:xfrm>
            <a:off x="611560" y="1571612"/>
            <a:ext cx="7316415" cy="8572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Муниципальное бюджетное учреждение культуры «КУРНОСОВСКИЙ </a:t>
            </a:r>
            <a:r>
              <a:rPr lang="ru-RU" dirty="0" smtClean="0">
                <a:solidFill>
                  <a:schemeClr val="tx1"/>
                </a:solidFill>
              </a:rPr>
              <a:t>сельский дом культуры»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4C279DB-B3D6-41F2-9717-D9818CE3AFC8}"/>
              </a:ext>
            </a:extLst>
          </p:cNvPr>
          <p:cNvSpPr/>
          <p:nvPr/>
        </p:nvSpPr>
        <p:spPr>
          <a:xfrm>
            <a:off x="611559" y="2714620"/>
            <a:ext cx="7316415" cy="7858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В состав учреждения входят </a:t>
            </a:r>
            <a:r>
              <a:rPr lang="ru-RU" dirty="0" smtClean="0">
                <a:solidFill>
                  <a:schemeClr val="tx1"/>
                </a:solidFill>
              </a:rPr>
              <a:t>1 дом культуры,1 сельская библиотека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1" name="Picture 3" descr="C:\Users\User\Downloads\Administraciya_dom_kul_tu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86190"/>
            <a:ext cx="3714776" cy="2786082"/>
          </a:xfrm>
          <a:prstGeom prst="rect">
            <a:avLst/>
          </a:prstGeom>
          <a:noFill/>
        </p:spPr>
      </p:pic>
      <p:pic>
        <p:nvPicPr>
          <p:cNvPr id="7172" name="Picture 4" descr="C:\Users\User\Downloads\IMG_20210414_163945_thumb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4143380"/>
            <a:ext cx="2894010" cy="2170508"/>
          </a:xfrm>
          <a:prstGeom prst="rect">
            <a:avLst/>
          </a:prstGeom>
          <a:noFill/>
        </p:spPr>
      </p:pic>
      <p:pic>
        <p:nvPicPr>
          <p:cNvPr id="7" name="Рисунок 6" descr="0024-036-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86776" y="142852"/>
            <a:ext cx="645782" cy="85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8358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1E61F9-2B36-4DE0-BBDD-476CBC8FD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НАЗНАЧЕНИЕ БЮДЖЕТА ДЛЯ ГРАЖДАН</a:t>
            </a:r>
            <a:endParaRPr lang="ru-RU" sz="24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73B54F0-66AC-4170-A95E-7CEC2C3D4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916832"/>
            <a:ext cx="8176992" cy="4584002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целях реализации принципа прозрачности (открытости) бюджетной системы Российской Федерации и обеспечения полного и доступного информирования граждан о бюджете муниципального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образования, в соответствии с Бюджетным кодексом Российской Федерации, подготовлен «Бюджет для граждан» на 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2025-2027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годы.</a:t>
            </a:r>
          </a:p>
          <a:p>
            <a:pPr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Бюджет для граждан» - информационный ресурс, содержащий основные положения проекта решения о бюджете муниципального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образования в доступной для широкого круга заинтересованных пользователей форме. Его цель – познакомить граждан с основными целями, задачами и приоритетными направлениями бюджетной политики. «Бюджет для граждан» нацелен на достижение обратной связи с гражданами, информирование населения по вопросам формирования местного бюджета </a:t>
            </a:r>
            <a:r>
              <a:rPr lang="ru-RU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Курносовского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024-036-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86776" y="142852"/>
            <a:ext cx="645782" cy="85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456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44EF431-56B9-4F52-9707-BCE067A2C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21444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itchFamily="18" charset="0"/>
              </a:rPr>
              <a:t>РАСХОДЫ БЮДЖЕТА НА 2025 ГОД </a:t>
            </a:r>
            <a:r>
              <a:rPr lang="ru-RU" sz="1400" b="1" cap="none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 НА ПЛАНОВЫЙ ПЕРИОД 2026 И 2027  ГОДОВ</a:t>
            </a:r>
            <a:r>
              <a:rPr lang="ru-RU" sz="1400" b="1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itchFamily="18" charset="0"/>
              </a:rPr>
              <a:t>  ПО РАЗДЕЛУ ФИЗИЧЕСКАЯ КУЛЬТУРА И СПОРТ</a:t>
            </a:r>
            <a:endParaRPr lang="ru-RU" sz="1400" b="1" cap="none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>
            <a:extLst>
              <a:ext uri="{FF2B5EF4-FFF2-40B4-BE49-F238E27FC236}">
                <a16:creationId xmlns:a16="http://schemas.microsoft.com/office/drawing/2014/main" xmlns="" id="{BC017018-3A5F-43C0-8CFA-B397B15501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9725"/>
            <a:ext cx="7427168" cy="10271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Подпрограмма «Развитие физической культуры и спорта на территории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Курносовского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сельского поселения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780B888B-37BD-4570-8A5A-FA33AA8F39EB}"/>
              </a:ext>
            </a:extLst>
          </p:cNvPr>
          <p:cNvSpPr/>
          <p:nvPr/>
        </p:nvSpPr>
        <p:spPr>
          <a:xfrm>
            <a:off x="323850" y="2783597"/>
            <a:ext cx="3744094" cy="10054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спортивно-массовых и физкультурно-оздоровительных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на 2025 год – 8,15 тыс. рублей.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User\Desktop\Работа\Мои рисунки\2022\Зима\IMG-20220129-WA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149080"/>
            <a:ext cx="4000528" cy="1944216"/>
          </a:xfrm>
          <a:prstGeom prst="rect">
            <a:avLst/>
          </a:prstGeom>
          <a:noFill/>
        </p:spPr>
      </p:pic>
      <p:pic>
        <p:nvPicPr>
          <p:cNvPr id="9219" name="Picture 3" descr="C:\Users\User\Desktop\Работа\Мои рисунки\2022\Зима\IMG-20220130-WA0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786058"/>
            <a:ext cx="3286148" cy="3811196"/>
          </a:xfrm>
          <a:prstGeom prst="rect">
            <a:avLst/>
          </a:prstGeom>
          <a:noFill/>
        </p:spPr>
      </p:pic>
      <p:pic>
        <p:nvPicPr>
          <p:cNvPr id="7" name="Рисунок 6" descr="0024-036-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58214" y="142852"/>
            <a:ext cx="645782" cy="85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802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4BC0B000-5C3A-40F0-B929-30D30E072400}"/>
              </a:ext>
            </a:extLst>
          </p:cNvPr>
          <p:cNvSpPr/>
          <p:nvPr/>
        </p:nvSpPr>
        <p:spPr>
          <a:xfrm>
            <a:off x="179512" y="187859"/>
            <a:ext cx="7920037" cy="108108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</a:rPr>
              <a:t>НА ТЕРРИТОРИИ </a:t>
            </a:r>
            <a:r>
              <a:rPr lang="ru-RU" sz="2000" b="1" i="1" dirty="0" smtClean="0">
                <a:solidFill>
                  <a:schemeClr val="tx1"/>
                </a:solidFill>
              </a:rPr>
              <a:t>КУРНОСОВСКОГО СЕЛЬСКОГО </a:t>
            </a:r>
            <a:r>
              <a:rPr lang="ru-RU" sz="2000" b="1" i="1" dirty="0">
                <a:solidFill>
                  <a:schemeClr val="tx1"/>
                </a:solidFill>
              </a:rPr>
              <a:t>ПОСЕЛЕНИЯ ФУНКЦИОНИРУЕТ:</a:t>
            </a:r>
          </a:p>
        </p:txBody>
      </p:sp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xmlns="" id="{C0394C48-77D2-43B5-878B-D10247137E68}"/>
              </a:ext>
            </a:extLst>
          </p:cNvPr>
          <p:cNvSpPr/>
          <p:nvPr/>
        </p:nvSpPr>
        <p:spPr>
          <a:xfrm>
            <a:off x="611560" y="1571612"/>
            <a:ext cx="7316415" cy="8572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Муниципальное бюджетное учреждение культуры </a:t>
            </a:r>
            <a:r>
              <a:rPr lang="ru-RU" dirty="0" smtClean="0">
                <a:solidFill>
                  <a:schemeClr val="tx1"/>
                </a:solidFill>
              </a:rPr>
              <a:t>«Курносовский сельский дом культуры»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4C279DB-B3D6-41F2-9717-D9818CE3AFC8}"/>
              </a:ext>
            </a:extLst>
          </p:cNvPr>
          <p:cNvSpPr/>
          <p:nvPr/>
        </p:nvSpPr>
        <p:spPr>
          <a:xfrm>
            <a:off x="611559" y="2714620"/>
            <a:ext cx="7316415" cy="7858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В состав учреждения входят </a:t>
            </a:r>
            <a:r>
              <a:rPr lang="ru-RU" dirty="0" smtClean="0">
                <a:solidFill>
                  <a:schemeClr val="tx1"/>
                </a:solidFill>
              </a:rPr>
              <a:t>1 дом культуры, 1сельская библиотека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1" name="Picture 3" descr="C:\Users\User\Downloads\Administraciya_dom_kul_tu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86190"/>
            <a:ext cx="3714776" cy="2786082"/>
          </a:xfrm>
          <a:prstGeom prst="rect">
            <a:avLst/>
          </a:prstGeom>
          <a:noFill/>
        </p:spPr>
      </p:pic>
      <p:pic>
        <p:nvPicPr>
          <p:cNvPr id="7172" name="Picture 4" descr="C:\Users\User\Downloads\IMG_20210414_163945_thumb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4143380"/>
            <a:ext cx="2894010" cy="2170508"/>
          </a:xfrm>
          <a:prstGeom prst="rect">
            <a:avLst/>
          </a:prstGeom>
          <a:noFill/>
        </p:spPr>
      </p:pic>
      <p:pic>
        <p:nvPicPr>
          <p:cNvPr id="7" name="Рисунок 6" descr="0024-036-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15338" y="214290"/>
            <a:ext cx="645782" cy="85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8358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429684" cy="78581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Наша гордость! Реализованные проекты инициативного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бюджетирования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ownloads\04fVzGldwT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4643470" cy="2811541"/>
          </a:xfrm>
          <a:prstGeom prst="rect">
            <a:avLst/>
          </a:prstGeom>
          <a:noFill/>
        </p:spPr>
      </p:pic>
      <p:pic>
        <p:nvPicPr>
          <p:cNvPr id="5" name="Picture 3" descr="C:\Users\User\Desktop\ОТБОРЫ\Иннициативное бюджетирование\2023\Фото\WhatsApp Image 2023-10-09 at 16.22.3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571876"/>
            <a:ext cx="3690204" cy="260379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5286388"/>
            <a:ext cx="4786314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Возрождение спортивных традиций </a:t>
            </a:r>
            <a:r>
              <a:rPr lang="ru-RU" sz="1200" b="1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1200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устройство хоккейной площадки  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1200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селе Курносово Большереченского муниципального района Омской области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2428860" y="4857760"/>
            <a:ext cx="48463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6200000">
            <a:off x="7012607" y="3060095"/>
            <a:ext cx="46120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286380" y="2071678"/>
            <a:ext cx="3714776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Устройство детской игровой площадки «</a:t>
            </a:r>
            <a:r>
              <a:rPr lang="ru-RU" sz="1200" dirty="0" err="1" smtClean="0">
                <a:solidFill>
                  <a:schemeClr val="tx1"/>
                </a:solidFill>
              </a:rPr>
              <a:t>Курносики</a:t>
            </a:r>
            <a:r>
              <a:rPr lang="ru-RU" sz="1200" dirty="0" smtClean="0">
                <a:solidFill>
                  <a:schemeClr val="tx1"/>
                </a:solidFill>
              </a:rPr>
              <a:t>» на улице Советов села Курносово Большереченского муниципального района Омской области 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K:\Фото\Территория ДК и админис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04"/>
            <a:ext cx="8786874" cy="628654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2967335"/>
            <a:ext cx="8572560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 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4714884"/>
            <a:ext cx="54292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i="1" dirty="0" smtClean="0"/>
              <a:t>Администрация </a:t>
            </a:r>
          </a:p>
          <a:p>
            <a:pPr algn="ctr">
              <a:buNone/>
            </a:pPr>
            <a:r>
              <a:rPr lang="ru-RU" b="1" i="1" dirty="0" smtClean="0"/>
              <a:t>Курносовского сельского поселения</a:t>
            </a:r>
          </a:p>
          <a:p>
            <a:pPr algn="ctr">
              <a:buNone/>
            </a:pPr>
            <a:r>
              <a:rPr lang="ru-RU" b="1" i="1" dirty="0" smtClean="0"/>
              <a:t>646691, Омская область, Большереченский район, </a:t>
            </a:r>
          </a:p>
          <a:p>
            <a:pPr algn="ctr">
              <a:buNone/>
            </a:pPr>
            <a:r>
              <a:rPr lang="ru-RU" b="1" i="1" dirty="0" smtClean="0"/>
              <a:t>с. Курносово, ул., Советов, 28</a:t>
            </a:r>
          </a:p>
          <a:p>
            <a:pPr algn="ctr">
              <a:buNone/>
            </a:pPr>
            <a:r>
              <a:rPr lang="ru-RU" b="1" i="1" dirty="0" smtClean="0"/>
              <a:t>тел.8 (38169)34539                   ,    </a:t>
            </a:r>
          </a:p>
          <a:p>
            <a:pPr algn="ctr">
              <a:buNone/>
            </a:pPr>
            <a:r>
              <a:rPr lang="en-US" b="1" i="1" u="sng" dirty="0" smtClean="0"/>
              <a:t>E-mail</a:t>
            </a:r>
            <a:r>
              <a:rPr lang="ru-RU" b="1" i="1" u="sng" dirty="0" smtClean="0"/>
              <a:t>: </a:t>
            </a:r>
            <a:r>
              <a:rPr lang="en-US" b="1" i="1" u="sng" dirty="0" smtClean="0"/>
              <a:t>mukurselpos@yandex.ru</a:t>
            </a:r>
            <a:endParaRPr lang="ru-RU" b="1" i="1" u="sng" dirty="0"/>
          </a:p>
        </p:txBody>
      </p:sp>
      <p:pic>
        <p:nvPicPr>
          <p:cNvPr id="7" name="Рисунок 6" descr="0024-036-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6776" y="428604"/>
            <a:ext cx="645782" cy="857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313303-F787-4BDD-BE18-6E69481EE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406" y="320040"/>
            <a:ext cx="7239000" cy="62632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sz="24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E53BBB3-DC47-40BD-9D93-A8132A4F1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7904" y="1346283"/>
            <a:ext cx="4864624" cy="4846320"/>
          </a:xfrm>
        </p:spPr>
        <p:txBody>
          <a:bodyPr>
            <a:normAutofit/>
          </a:bodyPr>
          <a:lstStyle/>
          <a:p>
            <a:endParaRPr lang="ru-RU" sz="18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18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Бюджет-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форма расходования денежных средств расходования денежных средств, предназначенных для финансового обеспечения задач и функций государства и местного самоуправления </a:t>
            </a:r>
          </a:p>
          <a:p>
            <a:endParaRPr lang="ru-RU" sz="18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18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Для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выполнения своих задач муниципальному образованию необходим бюджет, который формируется за счет сбора налогов и других платежей, направляемых на финансирование бюджетных расходов.</a:t>
            </a:r>
            <a:endParaRPr lang="ru-RU" sz="1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1436FB6-8509-4C75-9358-709743ED00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88" y="1340768"/>
            <a:ext cx="3578816" cy="4846320"/>
          </a:xfrm>
          <a:prstGeom prst="rect">
            <a:avLst/>
          </a:prstGeom>
        </p:spPr>
      </p:pic>
      <p:pic>
        <p:nvPicPr>
          <p:cNvPr id="5" name="Рисунок 4" descr="0024-036-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6776" y="214290"/>
            <a:ext cx="645782" cy="85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3884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714356"/>
            <a:ext cx="7367547" cy="71438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Этапы составления и утверждения бюджета муниципального образования Курносовского сельского </a:t>
            </a: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поселения</a:t>
            </a:r>
            <a:endParaRPr lang="ru-RU" sz="1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82038" y="6492875"/>
            <a:ext cx="4619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19062" y="4189832"/>
            <a:ext cx="8920766" cy="88224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/>
          <a:p>
            <a:pPr algn="ctr"/>
            <a:endParaRPr lang="ru-RU" sz="2000" b="1" dirty="0" smtClean="0">
              <a:ln w="0"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n w="0"/>
                <a:latin typeface="Times New Roman" pitchFamily="18" charset="0"/>
                <a:ea typeface="+mj-ea"/>
                <a:cs typeface="Times New Roman" pitchFamily="18" charset="0"/>
              </a:rPr>
              <a:t>Нормативные </a:t>
            </a:r>
            <a:r>
              <a:rPr lang="ru-RU" sz="2000" b="1" dirty="0">
                <a:ln w="0"/>
                <a:latin typeface="Times New Roman" pitchFamily="18" charset="0"/>
                <a:ea typeface="+mj-ea"/>
                <a:cs typeface="Times New Roman" pitchFamily="18" charset="0"/>
              </a:rPr>
              <a:t>правовые акты, регулирующие бюджетные правоотношения</a:t>
            </a: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 bwMode="auto">
          <a:xfrm>
            <a:off x="357158" y="4786322"/>
            <a:ext cx="8458199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D7E0E"/>
              </a:buClr>
              <a:buSzPct val="80000"/>
              <a:buFont typeface="Wingdings" pitchFamily="2" charset="2"/>
              <a:buChar char="ü"/>
              <a:tabLst>
                <a:tab pos="179388" algn="l"/>
              </a:tabLst>
              <a:defRPr/>
            </a:pPr>
            <a:endParaRPr kumimoji="0" lang="ru-RU" sz="1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D7E0E"/>
              </a:buClr>
              <a:buSzPct val="80000"/>
              <a:buFont typeface="Wingdings" pitchFamily="2" charset="2"/>
              <a:buChar char="ü"/>
              <a:tabLst>
                <a:tab pos="179388" algn="l"/>
              </a:tabLst>
              <a:defRPr/>
            </a:pP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Прогноз социально – экономического развития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Курносовского сельского поселения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 bwMode="auto">
          <a:xfrm>
            <a:off x="272942" y="5470208"/>
            <a:ext cx="8458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-1793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D7E0E"/>
              </a:buClr>
              <a:buSzPct val="80000"/>
              <a:buFont typeface="Wingdings" pitchFamily="2" charset="2"/>
              <a:buChar char="ü"/>
              <a:tabLst>
                <a:tab pos="179388" algn="l"/>
              </a:tabLst>
              <a:defRPr/>
            </a:pPr>
            <a:endParaRPr kumimoji="0" lang="ru-RU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-1793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D7E0E"/>
              </a:buClr>
              <a:buSzPct val="80000"/>
              <a:buFont typeface="Wingdings" pitchFamily="2" charset="2"/>
              <a:buChar char="ü"/>
              <a:tabLst>
                <a:tab pos="179388" algn="l"/>
              </a:tabLst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Основные </a:t>
            </a: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направления</a:t>
            </a:r>
            <a:r>
              <a:rPr kumimoji="0" lang="ru-RU" sz="1400" b="1" i="1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бюджетной</a:t>
            </a:r>
            <a:r>
              <a:rPr kumimoji="0" lang="en-US" sz="1400" b="1" i="1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1400" b="1" i="1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 налоговой  политики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 bwMode="auto">
          <a:xfrm>
            <a:off x="272941" y="5798494"/>
            <a:ext cx="8458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D7E0E"/>
              </a:buClr>
              <a:buSzPct val="80000"/>
              <a:buFont typeface="Wingdings" pitchFamily="2" charset="2"/>
              <a:buChar char="ü"/>
              <a:tabLst>
                <a:tab pos="179388" algn="l"/>
              </a:tabLst>
              <a:defRPr/>
            </a:pPr>
            <a:endParaRPr kumimoji="0" lang="ru-RU" sz="1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D7E0E"/>
              </a:buClr>
              <a:buSzPct val="80000"/>
              <a:buFont typeface="Wingdings" pitchFamily="2" charset="2"/>
              <a:buChar char="ü"/>
              <a:tabLst>
                <a:tab pos="179388" algn="l"/>
              </a:tabLst>
              <a:defRPr/>
            </a:pP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Муниципальные программы Курносовского сельского поселения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85720" y="1571612"/>
            <a:ext cx="2225494" cy="78581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flat" dir="t"/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sp>
      <p:sp>
        <p:nvSpPr>
          <p:cNvPr id="20" name="TextBox 19"/>
          <p:cNvSpPr txBox="1"/>
          <p:nvPr/>
        </p:nvSpPr>
        <p:spPr>
          <a:xfrm>
            <a:off x="2746872" y="1571612"/>
            <a:ext cx="5281512" cy="8617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000" dirty="0">
                <a:latin typeface="Times New Roman"/>
              </a:rPr>
              <a:t>     Формирование проекта бюджета поселения разрабатывается в соответствии с Постановлением Администрации муниципального образования </a:t>
            </a:r>
            <a:r>
              <a:rPr lang="ru-RU" sz="1000" dirty="0" err="1">
                <a:latin typeface="Times New Roman"/>
              </a:rPr>
              <a:t>Курносовского</a:t>
            </a:r>
            <a:r>
              <a:rPr lang="ru-RU" sz="1000" dirty="0">
                <a:latin typeface="Times New Roman"/>
              </a:rPr>
              <a:t> сельского поселения Большереченского муниципального  района Омской области от 20.</a:t>
            </a:r>
            <a:r>
              <a:rPr lang="en-US" sz="1000" dirty="0">
                <a:latin typeface="Times New Roman"/>
              </a:rPr>
              <a:t>08</a:t>
            </a:r>
            <a:r>
              <a:rPr lang="ru-RU" sz="1000" dirty="0">
                <a:latin typeface="Times New Roman"/>
              </a:rPr>
              <a:t>.2020 №</a:t>
            </a:r>
            <a:r>
              <a:rPr lang="en-US" sz="1000" dirty="0">
                <a:latin typeface="Times New Roman"/>
              </a:rPr>
              <a:t>2</a:t>
            </a:r>
            <a:r>
              <a:rPr lang="ru-RU" sz="1000" dirty="0">
                <a:latin typeface="Times New Roman"/>
              </a:rPr>
              <a:t>6 «Об утверждении Порядка составления проекта местного бюджета на очередной финансовый год»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3843" y="2714620"/>
            <a:ext cx="2225494" cy="78581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flat" dir="t"/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sp>
      <p:sp>
        <p:nvSpPr>
          <p:cNvPr id="24" name="TextBox 7"/>
          <p:cNvSpPr txBox="1">
            <a:spLocks noChangeArrowheads="1"/>
          </p:cNvSpPr>
          <p:nvPr/>
        </p:nvSpPr>
        <p:spPr bwMode="auto">
          <a:xfrm>
            <a:off x="2746872" y="2643182"/>
            <a:ext cx="5281512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Администрация </a:t>
            </a:r>
            <a:r>
              <a:rPr lang="ru-RU" altLang="ru-RU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Курносовского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сельского поселения представляет проект бюджета на рассмотрение в Совет </a:t>
            </a:r>
            <a:r>
              <a:rPr lang="ru-RU" altLang="ru-RU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Курносовского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сельского поселения. Председатель Совета направляет проект решения о бюджете в бюджетную комиссию для внесения предложений и замечаний, а также в Контрольно-счетному ревизору для подготовки заключения.</a:t>
            </a:r>
          </a:p>
          <a:p>
            <a:pPr algn="just" eaLnBrk="1" hangingPunct="1"/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Совет </a:t>
            </a:r>
            <a:r>
              <a:rPr lang="ru-RU" altLang="ru-RU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Курносовского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сельского поселения рассматривает проект решения о бюджете в одном чтении.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40191" y="3786190"/>
            <a:ext cx="2199146" cy="78581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flat" dir="t"/>
          </a:scene3d>
        </p:spPr>
        <p:style>
          <a:lnRef idx="1">
            <a:schemeClr val="accent6"/>
          </a:lnRef>
          <a:fillRef idx="1002">
            <a:schemeClr val="dk2"/>
          </a:fillRef>
          <a:effectRef idx="2">
            <a:schemeClr val="accent6"/>
          </a:effectRef>
          <a:fontRef idx="minor">
            <a:schemeClr val="lt1"/>
          </a:fontRef>
        </p:style>
      </p:sp>
      <p:sp>
        <p:nvSpPr>
          <p:cNvPr id="28" name="TextBox 27"/>
          <p:cNvSpPr txBox="1"/>
          <p:nvPr/>
        </p:nvSpPr>
        <p:spPr>
          <a:xfrm>
            <a:off x="2746872" y="3786190"/>
            <a:ext cx="5353520" cy="8617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4B737D"/>
            </a:solidFill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Проект бюджета </a:t>
            </a:r>
            <a:r>
              <a:rPr 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Курносовского</a:t>
            </a: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сельского поселения утверждается Советом </a:t>
            </a:r>
            <a:r>
              <a:rPr 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Курносовского</a:t>
            </a: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сельского поселения и подлежит обнародованию путем опубликования его в специальном выпуске газеты «Официальный бюллетень органов местного самоуправления </a:t>
            </a:r>
            <a:r>
              <a:rPr 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Курносовского</a:t>
            </a: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сельского поселения» и размещению на официальном сайте администрации </a:t>
            </a:r>
            <a:r>
              <a:rPr 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Курносовского</a:t>
            </a: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сельского поселения.</a:t>
            </a:r>
          </a:p>
        </p:txBody>
      </p:sp>
      <p:sp>
        <p:nvSpPr>
          <p:cNvPr id="31" name="Содержимое 2"/>
          <p:cNvSpPr txBox="1">
            <a:spLocks/>
          </p:cNvSpPr>
          <p:nvPr/>
        </p:nvSpPr>
        <p:spPr bwMode="auto">
          <a:xfrm>
            <a:off x="272941" y="5095661"/>
            <a:ext cx="8458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D7E0E"/>
              </a:buClr>
              <a:buSzPct val="80000"/>
              <a:buFont typeface="Wingdings" pitchFamily="2" charset="2"/>
              <a:buChar char="ü"/>
              <a:tabLst>
                <a:tab pos="179388" algn="l"/>
              </a:tabLst>
              <a:defRPr/>
            </a:pPr>
            <a:endParaRPr kumimoji="0" lang="ru-RU" sz="1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D7E0E"/>
              </a:buClr>
              <a:buSzPct val="80000"/>
              <a:buFont typeface="Wingdings" pitchFamily="2" charset="2"/>
              <a:buChar char="ü"/>
              <a:tabLst>
                <a:tab pos="179388" algn="l"/>
              </a:tabLst>
              <a:defRPr/>
            </a:pP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Бюджетный прогноз Курносовского </a:t>
            </a:r>
            <a:r>
              <a:rPr kumimoji="0" lang="ru-RU" sz="1400" b="1" i="1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сельского поселения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4332" y="2857496"/>
            <a:ext cx="1843613" cy="4801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1400" b="1" dirty="0">
                <a:latin typeface="Century Schoolbook"/>
              </a:rPr>
              <a:t>Рассмотрение проекта бюджета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5197" y="1714488"/>
            <a:ext cx="2050256" cy="4801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</a:rPr>
              <a:t>Составление проекта бюджета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5" y="3857628"/>
            <a:ext cx="2000265" cy="4801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1400" b="1" dirty="0">
                <a:latin typeface="Century Schoolbook"/>
              </a:rPr>
              <a:t>Утверждение проекта бюджета</a:t>
            </a:r>
          </a:p>
        </p:txBody>
      </p:sp>
      <p:pic>
        <p:nvPicPr>
          <p:cNvPr id="19" name="Рисунок 18" descr="0024-036-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98219" y="0"/>
            <a:ext cx="645782" cy="85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7706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57B38FD-3E0E-4C08-BF58-874E89914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48" y="214290"/>
            <a:ext cx="7407994" cy="1285884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ОСНОВНЫЕ ХАРАКТЕРИСТИКИ БЮДЖЕТА 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</a:b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09748920-1374-4124-8426-3E713632AA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622" y="2285992"/>
            <a:ext cx="1459940" cy="129852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8587B94-3ABF-4490-AE77-4BB403E3D4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7815" y="1643050"/>
            <a:ext cx="1459940" cy="1938079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AA1CD8F-FC74-4111-A7F9-01DCCE2E2E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8750" y="1571612"/>
            <a:ext cx="1463167" cy="201290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31E669F2-6154-416B-A4A8-5B8CC7950A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6216" y="2428868"/>
            <a:ext cx="1463167" cy="1155644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A66F99B-82B3-42B2-9D0A-C03B2939149D}"/>
              </a:ext>
            </a:extLst>
          </p:cNvPr>
          <p:cNvSpPr txBox="1"/>
          <p:nvPr/>
        </p:nvSpPr>
        <p:spPr>
          <a:xfrm>
            <a:off x="1547664" y="214290"/>
            <a:ext cx="60247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ДОХОДЫ-РАСХОДЫ=ДЕФИЦИТ (ПРОФИЦИТ) 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носка: стрелка вниз 9">
            <a:extLst>
              <a:ext uri="{FF2B5EF4-FFF2-40B4-BE49-F238E27FC236}">
                <a16:creationId xmlns:a16="http://schemas.microsoft.com/office/drawing/2014/main" xmlns="" id="{0AF5F575-F4EC-4DAF-A6CE-D6433D5993F4}"/>
              </a:ext>
            </a:extLst>
          </p:cNvPr>
          <p:cNvSpPr/>
          <p:nvPr/>
        </p:nvSpPr>
        <p:spPr>
          <a:xfrm>
            <a:off x="683568" y="3747102"/>
            <a:ext cx="2160240" cy="1296144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Дефицит (расходы больше доходов)</a:t>
            </a:r>
          </a:p>
        </p:txBody>
      </p:sp>
      <p:sp>
        <p:nvSpPr>
          <p:cNvPr id="13" name="Выноска: стрелка вниз 12">
            <a:extLst>
              <a:ext uri="{FF2B5EF4-FFF2-40B4-BE49-F238E27FC236}">
                <a16:creationId xmlns:a16="http://schemas.microsoft.com/office/drawing/2014/main" xmlns="" id="{8705A681-46B3-45B1-99DC-5AC6AD210D51}"/>
              </a:ext>
            </a:extLst>
          </p:cNvPr>
          <p:cNvSpPr/>
          <p:nvPr/>
        </p:nvSpPr>
        <p:spPr>
          <a:xfrm>
            <a:off x="5247636" y="3747102"/>
            <a:ext cx="2160240" cy="1296144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err="1"/>
              <a:t>Профицит</a:t>
            </a:r>
            <a:r>
              <a:rPr lang="ru-RU" sz="1600" dirty="0"/>
              <a:t> </a:t>
            </a:r>
            <a:r>
              <a:rPr lang="ru-RU" sz="1600" dirty="0" smtClean="0"/>
              <a:t>(доходы </a:t>
            </a:r>
            <a:r>
              <a:rPr lang="ru-RU" sz="1600" dirty="0"/>
              <a:t>больше </a:t>
            </a:r>
            <a:r>
              <a:rPr lang="ru-RU" sz="1600" dirty="0" smtClean="0"/>
              <a:t>расходов)</a:t>
            </a:r>
            <a:endParaRPr lang="ru-RU" sz="1600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628DDF62-30FA-427A-A129-BD6BA8259846}"/>
              </a:ext>
            </a:extLst>
          </p:cNvPr>
          <p:cNvSpPr/>
          <p:nvPr/>
        </p:nvSpPr>
        <p:spPr>
          <a:xfrm>
            <a:off x="277635" y="5205836"/>
            <a:ext cx="3240360" cy="14567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При превышении расходов над доходами принимается решение об источниках покрытия дефицита (например, использовать имеющиеся накопления, остатки, взять в долг)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6D895C87-7073-4B46-ACD1-C7D5BDFAD723}"/>
              </a:ext>
            </a:extLst>
          </p:cNvPr>
          <p:cNvSpPr/>
          <p:nvPr/>
        </p:nvSpPr>
        <p:spPr>
          <a:xfrm>
            <a:off x="4707576" y="5212602"/>
            <a:ext cx="3240360" cy="14567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При превышении доходов над расходами принимается решение, как их использовать (например, накапливать резервы, остатки, погашать долг)</a:t>
            </a:r>
          </a:p>
        </p:txBody>
      </p:sp>
      <p:pic>
        <p:nvPicPr>
          <p:cNvPr id="12" name="Рисунок 11" descr="0024-036-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86776" y="142852"/>
            <a:ext cx="645782" cy="85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538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Сбалансированный бюджет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>
            <a:extLst>
              <a:ext uri="{FF2B5EF4-FFF2-40B4-BE49-F238E27FC236}">
                <a16:creationId xmlns:a16="http://schemas.microsoft.com/office/drawing/2014/main" xmlns="" id="{6D895C87-7073-4B46-ACD1-C7D5BDFAD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604" y="5429264"/>
            <a:ext cx="6357982" cy="10715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dirty="0"/>
          </a:p>
        </p:txBody>
      </p:sp>
      <p:sp>
        <p:nvSpPr>
          <p:cNvPr id="5" name="Выноска: стрелка вниз 12">
            <a:extLst>
              <a:ext uri="{FF2B5EF4-FFF2-40B4-BE49-F238E27FC236}">
                <a16:creationId xmlns:a16="http://schemas.microsoft.com/office/drawing/2014/main" xmlns="" id="{8705A681-46B3-45B1-99DC-5AC6AD210D51}"/>
              </a:ext>
            </a:extLst>
          </p:cNvPr>
          <p:cNvSpPr/>
          <p:nvPr/>
        </p:nvSpPr>
        <p:spPr>
          <a:xfrm>
            <a:off x="3214678" y="4071942"/>
            <a:ext cx="2928958" cy="1143008"/>
          </a:xfrm>
          <a:prstGeom prst="downArrowCallou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Доходы = Расходы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3">
            <a:extLst>
              <a:ext uri="{FF2B5EF4-FFF2-40B4-BE49-F238E27FC236}">
                <a16:creationId xmlns:a16="http://schemas.microsoft.com/office/drawing/2014/main" xmlns="" id="{09748920-1374-4124-8426-3E713632AA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1428736"/>
            <a:ext cx="1674254" cy="2428892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8587B94-3ABF-4490-AE77-4BB403E3D4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1428736"/>
            <a:ext cx="1714512" cy="2357454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F1CC0AF2-5780-4958-BE14-1AA47D6AA4C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14348" y="571480"/>
            <a:ext cx="7422011" cy="1000132"/>
          </a:xfrm>
        </p:spPr>
        <p:txBody>
          <a:bodyPr wrap="square" numCol="1" compatLnSpc="1">
            <a:prstTxWarp prst="textNoShape">
              <a:avLst/>
            </a:prstTxWarp>
            <a:noAutofit/>
          </a:bodyPr>
          <a:lstStyle/>
          <a:p>
            <a:pPr marL="342900" indent="-342900" algn="ctr"/>
            <a:r>
              <a:rPr lang="ru-RU" sz="1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ОСНОВНЫЕ ЗАДАЧИ И НАПРАВЛЕНИЯ БЮДЖЕТНОЙ ПОЛИТИКИ КУРНОСОВСКОГО СЕЛЬСКОГО ПОСЕЛЕНИЯ НА 2025</a:t>
            </a:r>
            <a:r>
              <a:rPr lang="ru-RU" sz="1800" b="1" dirty="0" smtClean="0">
                <a:solidFill>
                  <a:schemeClr val="accent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ГОД И ПЛАНОВЫЙ ПЕРИОД 2026-20267 ГОДОВ</a:t>
            </a:r>
            <a:endParaRPr lang="ru-RU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56C61E64-9459-4F4B-A5AA-732C6923E734}"/>
              </a:ext>
            </a:extLst>
          </p:cNvPr>
          <p:cNvSpPr/>
          <p:nvPr/>
        </p:nvSpPr>
        <p:spPr>
          <a:xfrm>
            <a:off x="500034" y="1772816"/>
            <a:ext cx="8358246" cy="31270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indent="-182880" algn="just" fontAlgn="auto">
              <a:lnSpc>
                <a:spcPct val="170000"/>
              </a:lnSpc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20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Основных </a:t>
            </a: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направлений бюджетной политики является совершенствование политики в части формирования доходов бюджета поселения, которое осуществляется путём максимального использования возможностей экономического и налогового потенциала Курносовского сельского поселения Большереченского муниципального района Омской области на </a:t>
            </a: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2025 </a:t>
            </a: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и </a:t>
            </a: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на плановый </a:t>
            </a: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период </a:t>
            </a: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2026 и 2027 </a:t>
            </a: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год.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Эффективная и ответственная бюджетная политика является важнейшей предпосылкой для улучшения качества жизни населения. </a:t>
            </a:r>
          </a:p>
        </p:txBody>
      </p:sp>
      <p:pic>
        <p:nvPicPr>
          <p:cNvPr id="6" name="Рисунок 5" descr="0024-036-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86776" y="142852"/>
            <a:ext cx="645782" cy="85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9810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ОСНОВНЫЕ ХАРАКТЕРИСТИКИ МЕСТНОГО БЮДЖЕТА КУРНОСОВСКОГО СЕЛЬСКОГО ПОСЕЛЕНИЯ </a:t>
            </a:r>
            <a:r>
              <a:rPr lang="en-US" sz="20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 2024 И ПЛАНОВЫЙ ПЕРИОД 2025-2026   ГОДОВ</a:t>
            </a:r>
            <a:endParaRPr lang="ru-RU" sz="2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329640" cy="1779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5928"/>
                <a:gridCol w="1665928"/>
                <a:gridCol w="1665928"/>
                <a:gridCol w="1665928"/>
                <a:gridCol w="1665928"/>
              </a:tblGrid>
              <a:tr h="34945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</a:t>
                      </a:r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4945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Доходы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7 522,78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4 055,98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3 491,27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3 676,51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/>
                </a:tc>
              </a:tr>
              <a:tr h="34945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Расходы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8 436,48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4 821,06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3 491 ,27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3 676,51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/>
                </a:tc>
              </a:tr>
              <a:tr h="38179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Условно утвержденные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(в том числе)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487" marR="7487" marT="7487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487" marR="7487" marT="7487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487" marR="7487" marT="7487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487" marR="7487" marT="7487" marB="0" anchor="ctr"/>
                </a:tc>
              </a:tr>
              <a:tr h="34945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Дефицит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-913,71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-765,08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188,00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87" marR="7487" marT="7487" marB="0" anchor="ctr"/>
                </a:tc>
              </a:tr>
            </a:tbl>
          </a:graphicData>
        </a:graphic>
      </p:graphicFrame>
      <p:pic>
        <p:nvPicPr>
          <p:cNvPr id="2050" name="Picture 2" descr="C:\Users\User\Downloads\dv526mk8hklmj744thj3x0rk0unzsv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929066"/>
            <a:ext cx="8200930" cy="2786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643998" cy="4388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ДОХОДЫ БЮДЖЕТА КУРНОСОВСКОГО СЕЛЬСКОГО ПОСЕЛЕНИЯ</a:t>
            </a:r>
            <a:endParaRPr lang="ru-RU" sz="2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285852" y="1214422"/>
            <a:ext cx="484632" cy="737441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429124" y="1285860"/>
            <a:ext cx="484632" cy="714380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7358082" y="1285860"/>
            <a:ext cx="484632" cy="714380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85720" y="2000240"/>
            <a:ext cx="2357454" cy="100013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Налоговые доходы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500430" y="2143116"/>
            <a:ext cx="2286016" cy="100013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Неналоговые доходы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357950" y="2071678"/>
            <a:ext cx="2571768" cy="98583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Безвозмездные поступления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2976" y="50720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3357562"/>
            <a:ext cx="2500330" cy="27146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 на доходы   физических лиц;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акцизы по подакцизным товарам(продукции);    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налог на имущество физических лиц;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земельный налог;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государственная пошлина.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28992" y="3357562"/>
            <a:ext cx="2571768" cy="2428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сдачи в аренду имущества, находящегося в оперативном управлении органов управления сельских поселений;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штрафы, санкции, возмещение ущерба.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57950" y="3357562"/>
            <a:ext cx="2643206" cy="35004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субвенции бюджетам сельских поселений  на осуществление первичного воинского учета на территориях, где отсутствуют военные комиссариаты;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трансферты, передаваемые бюджетам сельских поселениям из бюджетов муниципальных районов;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прочие межбюджетные трансферты, передаваемые бюджетам сельских поселений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3730</TotalTime>
  <Words>1612</Words>
  <Application>Microsoft Office PowerPoint</Application>
  <PresentationFormat>Экран (4:3)</PresentationFormat>
  <Paragraphs>201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                   К РЕШЕНИЮ СОВЕТА КУРНОСОВСКОГО СЕЛЬСКОГО ПОСЕЛЕНИЯ  БОЛЬШЕРЕЧЕНСКОГО МУНИЦИПАЛЬНОГО РАЙОНА ОМСКОЙ ОБЛАСТИ  «О БЮДЖЕТЕ КУРНОСОВСКОГО СЕЛЬСКОГО ПОСЕЛЕНИЯ НА 2025 ГОД И НА ПЛАНОВЫЙ ПЕРИОД  2026 И 2027 ГОДОВ» </vt:lpstr>
      <vt:lpstr>НАЗНАЧЕНИЕ БЮДЖЕТА ДЛЯ ГРАЖДАН</vt:lpstr>
      <vt:lpstr>ЧТО ТАКОЕ БЮДЖЕТ?</vt:lpstr>
      <vt:lpstr>Этапы составления и утверждения бюджета муниципального образования Курносовского сельского поселения</vt:lpstr>
      <vt:lpstr>         ОСНОВНЫЕ ХАРАКТЕРИСТИКИ БЮДЖЕТА   </vt:lpstr>
      <vt:lpstr>Сбалансированный бюджет</vt:lpstr>
      <vt:lpstr>ОСНОВНЫЕ ЗАДАЧИ И НАПРАВЛЕНИЯ БЮДЖЕТНОЙ ПОЛИТИКИ КУРНОСОВСКОГО СЕЛЬСКОГО ПОСЕЛЕНИЯ НА 2025 ГОД И ПЛАНОВЫЙ ПЕРИОД 2026-20267 ГОДОВ</vt:lpstr>
      <vt:lpstr>ОСНОВНЫЕ ХАРАКТЕРИСТИКИ МЕСТНОГО БЮДЖЕТА КУРНОСОВСКОГО СЕЛЬСКОГО ПОСЕЛЕНИЯ  НА 2024 И ПЛАНОВЫЙ ПЕРИОД 2025-2026   ГОДОВ</vt:lpstr>
      <vt:lpstr>ДОХОДЫ БЮДЖЕТА КУРНОСОВСКОГО СЕЛЬСКОГО ПОСЕЛЕНИЯ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РАСХОДЫ БЮДЖЕТА НА 2025 ГОД И НА ПЛАНОВЫЙ ПЕРИОД 2026 И 2027  ГОДОВ  ПО РАЗДЕЛУ ФИЗИЧЕСКАЯ КУЛЬТУРА И СПОРТ</vt:lpstr>
      <vt:lpstr>Слайд 21</vt:lpstr>
      <vt:lpstr>Наша гордость! Реализованные проекты инициативного бюджетирования!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2018 года</dc:title>
  <dc:creator>76</dc:creator>
  <cp:lastModifiedBy>User</cp:lastModifiedBy>
  <cp:revision>310</cp:revision>
  <cp:lastPrinted>2025-06-01T09:34:29Z</cp:lastPrinted>
  <dcterms:created xsi:type="dcterms:W3CDTF">2018-02-07T06:08:12Z</dcterms:created>
  <dcterms:modified xsi:type="dcterms:W3CDTF">2025-06-03T11:05:37Z</dcterms:modified>
</cp:coreProperties>
</file>